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84" r:id="rId4"/>
    <p:sldId id="270" r:id="rId5"/>
    <p:sldId id="271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1406-2D70-4313-87EC-73580CFAB428}" type="datetimeFigureOut">
              <a:rPr lang="en-ZA" smtClean="0"/>
              <a:t>20 May 2019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B6D-FD77-4AA0-9AEF-1FCE863B36C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7689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1406-2D70-4313-87EC-73580CFAB428}" type="datetimeFigureOut">
              <a:rPr lang="en-ZA" smtClean="0"/>
              <a:t>20 May 2019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B6D-FD77-4AA0-9AEF-1FCE863B36C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969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1406-2D70-4313-87EC-73580CFAB428}" type="datetimeFigureOut">
              <a:rPr lang="en-ZA" smtClean="0"/>
              <a:t>20 May 2019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B6D-FD77-4AA0-9AEF-1FCE863B36C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35001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1406-2D70-4313-87EC-73580CFAB428}" type="datetimeFigureOut">
              <a:rPr lang="en-ZA" smtClean="0"/>
              <a:t>20 May 2019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B6D-FD77-4AA0-9AEF-1FCE863B36CA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6983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1406-2D70-4313-87EC-73580CFAB428}" type="datetimeFigureOut">
              <a:rPr lang="en-ZA" smtClean="0"/>
              <a:t>20 May 2019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B6D-FD77-4AA0-9AEF-1FCE863B36C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9786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1406-2D70-4313-87EC-73580CFAB428}" type="datetimeFigureOut">
              <a:rPr lang="en-ZA" smtClean="0"/>
              <a:t>20 May 2019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B6D-FD77-4AA0-9AEF-1FCE863B36C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76134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1406-2D70-4313-87EC-73580CFAB428}" type="datetimeFigureOut">
              <a:rPr lang="en-ZA" smtClean="0"/>
              <a:t>20 May 2019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B6D-FD77-4AA0-9AEF-1FCE863B36C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10496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1406-2D70-4313-87EC-73580CFAB428}" type="datetimeFigureOut">
              <a:rPr lang="en-ZA" smtClean="0"/>
              <a:t>20 May 2019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B6D-FD77-4AA0-9AEF-1FCE863B36C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29229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1406-2D70-4313-87EC-73580CFAB428}" type="datetimeFigureOut">
              <a:rPr lang="en-ZA" smtClean="0"/>
              <a:t>20 May 2019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B6D-FD77-4AA0-9AEF-1FCE863B36C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1996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1406-2D70-4313-87EC-73580CFAB428}" type="datetimeFigureOut">
              <a:rPr lang="en-ZA" smtClean="0"/>
              <a:t>20 May 2019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B6D-FD77-4AA0-9AEF-1FCE863B36C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6656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1406-2D70-4313-87EC-73580CFAB428}" type="datetimeFigureOut">
              <a:rPr lang="en-ZA" smtClean="0"/>
              <a:t>20 May 2019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B6D-FD77-4AA0-9AEF-1FCE863B36C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6218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1406-2D70-4313-87EC-73580CFAB428}" type="datetimeFigureOut">
              <a:rPr lang="en-ZA" smtClean="0"/>
              <a:t>20 May 2019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B6D-FD77-4AA0-9AEF-1FCE863B36C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6579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1406-2D70-4313-87EC-73580CFAB428}" type="datetimeFigureOut">
              <a:rPr lang="en-ZA" smtClean="0"/>
              <a:t>20 May 2019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B6D-FD77-4AA0-9AEF-1FCE863B36C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173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1406-2D70-4313-87EC-73580CFAB428}" type="datetimeFigureOut">
              <a:rPr lang="en-ZA" smtClean="0"/>
              <a:t>20 May 2019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B6D-FD77-4AA0-9AEF-1FCE863B36C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3527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1406-2D70-4313-87EC-73580CFAB428}" type="datetimeFigureOut">
              <a:rPr lang="en-ZA" smtClean="0"/>
              <a:t>20 May 2019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B6D-FD77-4AA0-9AEF-1FCE863B36C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505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1406-2D70-4313-87EC-73580CFAB428}" type="datetimeFigureOut">
              <a:rPr lang="en-ZA" smtClean="0"/>
              <a:t>20 May 2019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B6D-FD77-4AA0-9AEF-1FCE863B36C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4325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1406-2D70-4313-87EC-73580CFAB428}" type="datetimeFigureOut">
              <a:rPr lang="en-ZA" smtClean="0"/>
              <a:t>20 May 2019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B6D-FD77-4AA0-9AEF-1FCE863B36C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975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8AC1406-2D70-4313-87EC-73580CFAB428}" type="datetimeFigureOut">
              <a:rPr lang="en-ZA" smtClean="0"/>
              <a:t>20 May 2019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8218B6D-FD77-4AA0-9AEF-1FCE863B36C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1888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7492" y="8010525"/>
            <a:ext cx="9144000" cy="1655762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1026" name="Picture 2" descr="Image result for learners working in the wood workshop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05" y="864761"/>
            <a:ext cx="10192218" cy="532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4107129"/>
            <a:ext cx="4449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2400" dirty="0" smtClean="0"/>
              <a:t>Mr </a:t>
            </a:r>
            <a:r>
              <a:rPr lang="en-ZA" sz="2400" dirty="0" err="1" smtClean="0"/>
              <a:t>Mabitso</a:t>
            </a:r>
            <a:endParaRPr lang="en-ZA" sz="2400" dirty="0" smtClean="0"/>
          </a:p>
          <a:p>
            <a:pPr algn="r"/>
            <a:r>
              <a:rPr lang="en-ZA" sz="2400" dirty="0" smtClean="0"/>
              <a:t>Examinations Council of </a:t>
            </a:r>
            <a:r>
              <a:rPr lang="en-ZA" sz="2400" dirty="0" err="1" smtClean="0"/>
              <a:t>Lesoth</a:t>
            </a:r>
            <a:endParaRPr lang="en-ZA" sz="2400" dirty="0"/>
          </a:p>
        </p:txBody>
      </p:sp>
      <p:pic>
        <p:nvPicPr>
          <p:cNvPr id="5" name="Picture 2" descr="Image result for learners working in the wood workshop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58" y="381000"/>
            <a:ext cx="10192218" cy="532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08" y="381000"/>
            <a:ext cx="9168384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19752" y="5847008"/>
            <a:ext cx="170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5383369" y="5517544"/>
            <a:ext cx="5296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2800" dirty="0" smtClean="0"/>
              <a:t>Mr </a:t>
            </a:r>
            <a:r>
              <a:rPr lang="en-ZA" sz="2800" dirty="0" err="1" smtClean="0"/>
              <a:t>Sekorobele</a:t>
            </a:r>
            <a:r>
              <a:rPr lang="en-ZA" sz="2800" dirty="0" smtClean="0"/>
              <a:t> </a:t>
            </a:r>
            <a:r>
              <a:rPr lang="en-ZA" sz="2800" dirty="0" err="1" smtClean="0"/>
              <a:t>Mabitso</a:t>
            </a:r>
            <a:r>
              <a:rPr lang="en-ZA" sz="2800" dirty="0" smtClean="0"/>
              <a:t> Examinations Council of Lesotho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6479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dirty="0" smtClean="0"/>
              <a:t>                 </a:t>
            </a:r>
            <a:r>
              <a:rPr lang="en-ZA" sz="4000" dirty="0" smtClean="0"/>
              <a:t>Literature review(continued)</a:t>
            </a:r>
            <a:br>
              <a:rPr lang="en-ZA" sz="4000" dirty="0" smtClean="0"/>
            </a:br>
            <a:r>
              <a:rPr lang="en-ZA" sz="2800" dirty="0" smtClean="0"/>
              <a:t>Learning manipulative skills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Tenison &amp; Anderson (2015) refer to Fitts and Posner’s three staged model of skill acquisition. </a:t>
            </a:r>
            <a:endParaRPr lang="en-US" dirty="0" smtClean="0"/>
          </a:p>
          <a:p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445395" y="5861140"/>
            <a:ext cx="10908405" cy="4507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1321437" y="3215683"/>
            <a:ext cx="2175455" cy="148991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Cognitive stage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theories about working procedures, safe working practices, general use of tools and materials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561608" y="3594640"/>
            <a:ext cx="1291005" cy="48450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4941555" y="3205055"/>
            <a:ext cx="1929614" cy="150054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Associative stage</a:t>
            </a:r>
            <a:endParaRPr lang="en-Z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Learners lead by the teacher through demonstrations to accomplish a task. Leaners learn the ‘how’ part through hands –on activities 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014455" y="3594640"/>
            <a:ext cx="1158092" cy="484505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8315832" y="3159979"/>
            <a:ext cx="2084606" cy="159069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2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Autonomous stage</a:t>
            </a:r>
            <a:endParaRPr lang="en-Z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 to each learner’s creativity, learners can demonstrate and apply learned skills to new 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unique situations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producing tangible items   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1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dirty="0" smtClean="0"/>
              <a:t>            Literature Review (continued)</a:t>
            </a:r>
            <a:br>
              <a:rPr lang="en-ZA" dirty="0" smtClean="0"/>
            </a:br>
            <a:r>
              <a:rPr lang="en-US" sz="3200" b="1" dirty="0" smtClean="0"/>
              <a:t>Examination </a:t>
            </a:r>
            <a:r>
              <a:rPr lang="en-US" sz="3200" b="1" dirty="0"/>
              <a:t>as a tool for accountability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ZA" dirty="0" smtClean="0"/>
              <a:t>Scramble for learners within and across schools.</a:t>
            </a:r>
          </a:p>
          <a:p>
            <a:r>
              <a:rPr lang="en-ZA" dirty="0" smtClean="0"/>
              <a:t>Examination results important in attracting more learners into the schools and subjects. attracts more learners.</a:t>
            </a:r>
          </a:p>
          <a:p>
            <a:r>
              <a:rPr lang="en-US" dirty="0"/>
              <a:t>Examination results according to Mofor, Awa &amp; NguFoncha (2017) provide institutional accountability, outcomes-based education and use by parents to make choices between </a:t>
            </a:r>
            <a:r>
              <a:rPr lang="en-US" dirty="0" smtClean="0"/>
              <a:t>schools.</a:t>
            </a:r>
          </a:p>
          <a:p>
            <a:r>
              <a:rPr lang="en-ZA" dirty="0" smtClean="0"/>
              <a:t>Examination results may exert undue pressure on candidates to out-perform their predecessors. 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445395" y="5861140"/>
            <a:ext cx="10908405" cy="4507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78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16713"/>
            <a:ext cx="10364451" cy="1596177"/>
          </a:xfrm>
        </p:spPr>
        <p:txBody>
          <a:bodyPr/>
          <a:lstStyle/>
          <a:p>
            <a:r>
              <a:rPr lang="en-ZA" dirty="0" smtClean="0"/>
              <a:t>Findings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36372"/>
            <a:ext cx="10363826" cy="4554827"/>
          </a:xfrm>
        </p:spPr>
        <p:txBody>
          <a:bodyPr>
            <a:normAutofit fontScale="62500" lnSpcReduction="20000"/>
          </a:bodyPr>
          <a:lstStyle/>
          <a:p>
            <a:r>
              <a:rPr lang="en-ZA" sz="3200" dirty="0" smtClean="0"/>
              <a:t>Too much theory to cover.</a:t>
            </a:r>
          </a:p>
          <a:p>
            <a:r>
              <a:rPr lang="en-ZA" sz="3200" dirty="0" smtClean="0"/>
              <a:t>Large classrooms, lack of resources,</a:t>
            </a:r>
          </a:p>
          <a:p>
            <a:r>
              <a:rPr lang="en-ZA" sz="3200" dirty="0" smtClean="0"/>
              <a:t>Lack of resources leading to lack of practice to a point where learners</a:t>
            </a:r>
          </a:p>
          <a:p>
            <a:pPr marL="0" indent="0">
              <a:buNone/>
            </a:pPr>
            <a:r>
              <a:rPr lang="en-ZA" sz="3200" dirty="0" smtClean="0"/>
              <a:t>   first work when they work on their examination projects.</a:t>
            </a:r>
          </a:p>
          <a:p>
            <a:r>
              <a:rPr lang="en-ZA" sz="3200" dirty="0" smtClean="0"/>
              <a:t>Simplified projects with minimal skills</a:t>
            </a:r>
          </a:p>
          <a:p>
            <a:r>
              <a:rPr lang="en-ZA" sz="3200" dirty="0" smtClean="0"/>
              <a:t>School principals supply most items requested by the teacher if it is in the name of examinations.</a:t>
            </a:r>
          </a:p>
          <a:p>
            <a:r>
              <a:rPr lang="en-ZA" sz="3200" dirty="0" smtClean="0"/>
              <a:t>Dissatisfaction on the contribution of practical project.</a:t>
            </a:r>
          </a:p>
          <a:p>
            <a:r>
              <a:rPr lang="en-ZA" sz="3200" dirty="0" smtClean="0"/>
              <a:t>Overwhelming support for examinations.</a:t>
            </a:r>
          </a:p>
          <a:p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445395" y="5861140"/>
            <a:ext cx="10908405" cy="4507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46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ZA" dirty="0" smtClean="0"/>
              <a:t>The cost of practical subjects is becoming unbearable for most schools.</a:t>
            </a:r>
          </a:p>
          <a:p>
            <a:r>
              <a:rPr lang="en-ZA" dirty="0" smtClean="0"/>
              <a:t>Puts pressure on teachers to seek any measure that could help learners get good results.</a:t>
            </a:r>
          </a:p>
          <a:p>
            <a:r>
              <a:rPr lang="en-ZA" dirty="0" smtClean="0"/>
              <a:t>Society has not lowered expectations on the success of learners.</a:t>
            </a:r>
          </a:p>
          <a:p>
            <a:r>
              <a:rPr lang="en-ZA" dirty="0" smtClean="0"/>
              <a:t>Training is needed for teachers on how to get the best of the meagre resources.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445395" y="5861140"/>
            <a:ext cx="10908405" cy="4507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422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Recommendations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The Ministry of Education and Training (</a:t>
            </a:r>
            <a:r>
              <a:rPr lang="en-US" dirty="0" err="1" smtClean="0"/>
              <a:t>MoET</a:t>
            </a:r>
            <a:r>
              <a:rPr lang="en-US" dirty="0"/>
              <a:t>) should help schools equip the workshops with the necessary equipment.</a:t>
            </a:r>
            <a:endParaRPr lang="en-ZA" dirty="0"/>
          </a:p>
          <a:p>
            <a:pPr lvl="0"/>
            <a:r>
              <a:rPr lang="en-US" dirty="0"/>
              <a:t>Train teachers on the best use of limited resources to reduce the cost of running the </a:t>
            </a:r>
            <a:r>
              <a:rPr lang="en-US" dirty="0" smtClean="0"/>
              <a:t>workshops.</a:t>
            </a:r>
            <a:endParaRPr lang="en-ZA" dirty="0"/>
          </a:p>
          <a:p>
            <a:pPr lvl="0"/>
            <a:r>
              <a:rPr lang="en-US" dirty="0"/>
              <a:t> Teachers have to involve learners in working in maintenance projects in the school as a way of expanding practice opportunities. </a:t>
            </a:r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445395" y="5861140"/>
            <a:ext cx="10908405" cy="4507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218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6600" dirty="0" smtClean="0"/>
              <a:t>The end </a:t>
            </a:r>
            <a:endParaRPr lang="en-ZA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887793"/>
            <a:ext cx="10363826" cy="3424107"/>
          </a:xfrm>
        </p:spPr>
        <p:txBody>
          <a:bodyPr>
            <a:normAutofit/>
          </a:bodyPr>
          <a:lstStyle/>
          <a:p>
            <a:pPr algn="ctr"/>
            <a:r>
              <a:rPr lang="en-ZA" sz="4400" dirty="0" smtClean="0"/>
              <a:t>Thank you</a:t>
            </a:r>
            <a:endParaRPr lang="en-ZA" sz="4400" dirty="0"/>
          </a:p>
        </p:txBody>
      </p:sp>
      <p:sp>
        <p:nvSpPr>
          <p:cNvPr id="4" name="Rectangle 3"/>
          <p:cNvSpPr/>
          <p:nvPr/>
        </p:nvSpPr>
        <p:spPr>
          <a:xfrm>
            <a:off x="445395" y="5861140"/>
            <a:ext cx="10908405" cy="4507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563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ZA" dirty="0" smtClean="0"/>
              <a:t>Theme: Quality Assessment in an era of Educational Reforms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817298"/>
            <a:ext cx="10515600" cy="4351338"/>
          </a:xfrm>
        </p:spPr>
        <p:txBody>
          <a:bodyPr/>
          <a:lstStyle/>
          <a:p>
            <a:r>
              <a:rPr lang="en-US" b="1" dirty="0"/>
              <a:t>Sub-theme</a:t>
            </a:r>
            <a:r>
              <a:rPr lang="en-US" dirty="0"/>
              <a:t>: Using learner performance for accountability purposes. Implications for teaching learning and awarding decisions.</a:t>
            </a:r>
            <a:endParaRPr lang="en-ZA" dirty="0"/>
          </a:p>
          <a:p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445395" y="5861140"/>
            <a:ext cx="10908405" cy="4507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942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5400" dirty="0" smtClean="0"/>
              <a:t>Topic</a:t>
            </a:r>
            <a:endParaRPr lang="en-Z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Striking a balance between accountability and practical skills development in Design and Technology in Senior Secondary schools.</a:t>
            </a:r>
            <a:endParaRPr lang="en-ZA" sz="2800" dirty="0"/>
          </a:p>
          <a:p>
            <a:endParaRPr lang="en-ZA" sz="2800" dirty="0"/>
          </a:p>
        </p:txBody>
      </p:sp>
      <p:sp>
        <p:nvSpPr>
          <p:cNvPr id="4" name="Rectangle 3"/>
          <p:cNvSpPr/>
          <p:nvPr/>
        </p:nvSpPr>
        <p:spPr>
          <a:xfrm>
            <a:off x="445395" y="5861140"/>
            <a:ext cx="10908405" cy="4507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791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622" y="193514"/>
            <a:ext cx="10364451" cy="1596177"/>
          </a:xfrm>
        </p:spPr>
        <p:txBody>
          <a:bodyPr/>
          <a:lstStyle/>
          <a:p>
            <a:r>
              <a:rPr lang="en-ZA" dirty="0" smtClean="0"/>
              <a:t>Introduction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8048" y="1342959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ZA" dirty="0"/>
              <a:t>Ever increasing levels of unemployment.</a:t>
            </a:r>
          </a:p>
          <a:p>
            <a:r>
              <a:rPr lang="en-ZA" dirty="0"/>
              <a:t>Need to have a responsive curriculum.</a:t>
            </a:r>
          </a:p>
          <a:p>
            <a:r>
              <a:rPr lang="en-ZA" dirty="0"/>
              <a:t>Technical and Vocational Education (TVET) key in addressing this challenge, of which Design and Technology is part</a:t>
            </a:r>
            <a:r>
              <a:rPr lang="en-ZA" dirty="0" smtClean="0"/>
              <a:t>.</a:t>
            </a:r>
          </a:p>
          <a:p>
            <a:r>
              <a:rPr lang="en-US" dirty="0"/>
              <a:t>Hampton (2002) defines practical skills as skills performed by hand or with human intervention using equipment, tools or technology requiring guidance, force or movement.</a:t>
            </a:r>
            <a:endParaRPr lang="en-ZA" dirty="0" smtClean="0"/>
          </a:p>
          <a:p>
            <a:r>
              <a:rPr lang="en-US" dirty="0" smtClean="0"/>
              <a:t>Design and Technology develops </a:t>
            </a:r>
            <a:r>
              <a:rPr lang="en-US" dirty="0"/>
              <a:t>appropriate technical skills to enable the production of tangible solutions to design problems using a range of materials and appropriate technical and manipulative </a:t>
            </a:r>
            <a:r>
              <a:rPr lang="en-US" dirty="0" smtClean="0"/>
              <a:t>skills. </a:t>
            </a:r>
          </a:p>
          <a:p>
            <a:r>
              <a:rPr lang="en-ZA" dirty="0" smtClean="0"/>
              <a:t>Design </a:t>
            </a:r>
            <a:r>
              <a:rPr lang="en-ZA" dirty="0"/>
              <a:t>and technology had its own challenges.</a:t>
            </a:r>
          </a:p>
          <a:p>
            <a:r>
              <a:rPr lang="en-ZA" dirty="0" smtClean="0"/>
              <a:t>Increasingly low mastery of practical skills</a:t>
            </a:r>
            <a:r>
              <a:rPr lang="en-ZA" dirty="0" smtClean="0"/>
              <a:t>.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445395" y="5861140"/>
            <a:ext cx="10908405" cy="4507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153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Introduction  </a:t>
            </a:r>
            <a:r>
              <a:rPr lang="en-ZA" sz="3200" dirty="0" smtClean="0"/>
              <a:t>(continued)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48935"/>
            <a:ext cx="10515600" cy="3853958"/>
          </a:xfrm>
        </p:spPr>
        <p:txBody>
          <a:bodyPr/>
          <a:lstStyle/>
          <a:p>
            <a:r>
              <a:rPr lang="en-ZA" dirty="0"/>
              <a:t>Examination is one of the ways schools communicate their </a:t>
            </a:r>
            <a:r>
              <a:rPr lang="en-ZA" dirty="0" smtClean="0"/>
              <a:t>achievements </a:t>
            </a:r>
            <a:r>
              <a:rPr lang="en-ZA" dirty="0"/>
              <a:t>to stakeholders.</a:t>
            </a:r>
          </a:p>
          <a:p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445395" y="5861140"/>
            <a:ext cx="10908405" cy="4507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633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Statement of the problem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ZA" dirty="0" smtClean="0"/>
              <a:t>Increasingly low mastery of practical skills</a:t>
            </a:r>
          </a:p>
          <a:p>
            <a:r>
              <a:rPr lang="en-ZA" dirty="0" smtClean="0"/>
              <a:t>Possibly due to varied reasons specific to each school.</a:t>
            </a:r>
          </a:p>
          <a:p>
            <a:r>
              <a:rPr lang="en-ZA" dirty="0" smtClean="0"/>
              <a:t>No significant decline in the general results.</a:t>
            </a:r>
          </a:p>
          <a:p>
            <a:r>
              <a:rPr lang="en-ZA" dirty="0" smtClean="0"/>
              <a:t>Possible there are strategies teachers use to yield good results despite declining practical skills.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445395" y="5861140"/>
            <a:ext cx="10908405" cy="4507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95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Research Questions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/>
              <a:t>How do teachers help learners develop manipulative/ practical skills?</a:t>
            </a:r>
            <a:endParaRPr lang="en-ZA" dirty="0"/>
          </a:p>
          <a:p>
            <a:r>
              <a:rPr lang="en-US" dirty="0"/>
              <a:t>2. What could be the effect of examinations on the skill development endeavors in schools?</a:t>
            </a:r>
            <a:endParaRPr lang="en-ZA" dirty="0"/>
          </a:p>
          <a:p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445395" y="5861140"/>
            <a:ext cx="10908405" cy="4507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803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Purpose of the study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explore </a:t>
            </a:r>
            <a:r>
              <a:rPr lang="en-US" dirty="0"/>
              <a:t>what teachers seem to be doing right that warrants the results</a:t>
            </a:r>
            <a:r>
              <a:rPr lang="en-US" dirty="0" smtClean="0"/>
              <a:t>.</a:t>
            </a:r>
          </a:p>
          <a:p>
            <a:r>
              <a:rPr lang="en-US" dirty="0"/>
              <a:t>determine whether there is a possibility that </a:t>
            </a:r>
            <a:r>
              <a:rPr lang="en-US" dirty="0" smtClean="0"/>
              <a:t>teachers </a:t>
            </a:r>
            <a:r>
              <a:rPr lang="en-US" dirty="0"/>
              <a:t>are guiding learners with major focus on the requirements of the </a:t>
            </a:r>
            <a:r>
              <a:rPr lang="en-US" dirty="0" smtClean="0"/>
              <a:t>examination</a:t>
            </a:r>
          </a:p>
          <a:p>
            <a:r>
              <a:rPr lang="en-US" dirty="0" smtClean="0"/>
              <a:t>interrogate </a:t>
            </a:r>
            <a:r>
              <a:rPr lang="en-US" dirty="0"/>
              <a:t>how teachers mitigate the effects of problems in their respective schools and stay accountable to stakeholders 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445395" y="5861140"/>
            <a:ext cx="10908405" cy="4507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922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50" y="511754"/>
            <a:ext cx="10364451" cy="1158626"/>
          </a:xfrm>
        </p:spPr>
        <p:txBody>
          <a:bodyPr/>
          <a:lstStyle/>
          <a:p>
            <a:r>
              <a:rPr lang="en-ZA" dirty="0" smtClean="0"/>
              <a:t>Literature review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787543"/>
            <a:ext cx="10363826" cy="3956434"/>
          </a:xfrm>
        </p:spPr>
        <p:txBody>
          <a:bodyPr>
            <a:normAutofit/>
          </a:bodyPr>
          <a:lstStyle/>
          <a:p>
            <a:r>
              <a:rPr lang="en-US" sz="2400" dirty="0"/>
              <a:t>Design and Technology is characterized by among others use of </a:t>
            </a:r>
            <a:r>
              <a:rPr lang="en-US" sz="2400" b="1" dirty="0"/>
              <a:t>tools</a:t>
            </a:r>
            <a:r>
              <a:rPr lang="en-US" sz="2400" dirty="0"/>
              <a:t> and </a:t>
            </a:r>
            <a:r>
              <a:rPr lang="en-US" sz="2400" b="1" dirty="0"/>
              <a:t>materials</a:t>
            </a:r>
            <a:r>
              <a:rPr lang="en-US" sz="2400" dirty="0"/>
              <a:t>, </a:t>
            </a:r>
            <a:r>
              <a:rPr lang="en-US" sz="2400" b="1" dirty="0"/>
              <a:t>proper handling </a:t>
            </a:r>
            <a:r>
              <a:rPr lang="en-US" sz="2400" dirty="0"/>
              <a:t>and use of tools and materials, as well as </a:t>
            </a:r>
            <a:r>
              <a:rPr lang="en-US" sz="2400" b="1" dirty="0"/>
              <a:t>procedural performance </a:t>
            </a:r>
            <a:r>
              <a:rPr lang="en-US" sz="2400" dirty="0"/>
              <a:t>of practical tasks in a </a:t>
            </a:r>
            <a:r>
              <a:rPr lang="en-US" sz="2400" b="1" dirty="0"/>
              <a:t>safe manner </a:t>
            </a:r>
            <a:r>
              <a:rPr lang="en-US" sz="2400" dirty="0"/>
              <a:t>(MoET, 2016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Learning practical skills is often through demonstration.</a:t>
            </a:r>
          </a:p>
          <a:p>
            <a:r>
              <a:rPr lang="en-US" sz="2400" dirty="0"/>
              <a:t>However, Wulf, Shea and Lewthwaite (2010) mention that although observational practice is important for learning motor skills it is typically not as effective as physical practice.</a:t>
            </a:r>
            <a:endParaRPr lang="en-ZA" sz="2400" dirty="0"/>
          </a:p>
        </p:txBody>
      </p:sp>
      <p:sp>
        <p:nvSpPr>
          <p:cNvPr id="4" name="Rectangle 3"/>
          <p:cNvSpPr/>
          <p:nvPr/>
        </p:nvSpPr>
        <p:spPr>
          <a:xfrm>
            <a:off x="445395" y="5861140"/>
            <a:ext cx="10908405" cy="4507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9690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463</TotalTime>
  <Words>753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Tw Cen MT</vt:lpstr>
      <vt:lpstr>Droplet</vt:lpstr>
      <vt:lpstr>PowerPoint Presentation</vt:lpstr>
      <vt:lpstr>Theme: Quality Assessment in an era of Educational Reforms</vt:lpstr>
      <vt:lpstr>Topic</vt:lpstr>
      <vt:lpstr>Introduction</vt:lpstr>
      <vt:lpstr>Introduction  (continued)</vt:lpstr>
      <vt:lpstr>Statement of the problem</vt:lpstr>
      <vt:lpstr>Research Questions</vt:lpstr>
      <vt:lpstr>Purpose of the study</vt:lpstr>
      <vt:lpstr>Literature review</vt:lpstr>
      <vt:lpstr>                 Literature review(continued) Learning manipulative skills</vt:lpstr>
      <vt:lpstr>            Literature Review (continued) Examination as a tool for accountability</vt:lpstr>
      <vt:lpstr>Findings</vt:lpstr>
      <vt:lpstr>Conclusion</vt:lpstr>
      <vt:lpstr>Recommendations</vt:lpstr>
      <vt:lpstr>The end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36</cp:revision>
  <dcterms:created xsi:type="dcterms:W3CDTF">2019-05-18T05:12:03Z</dcterms:created>
  <dcterms:modified xsi:type="dcterms:W3CDTF">2019-05-20T10:56:27Z</dcterms:modified>
</cp:coreProperties>
</file>